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368" r:id="rId2"/>
    <p:sldId id="331" r:id="rId3"/>
    <p:sldId id="332" r:id="rId4"/>
    <p:sldId id="378" r:id="rId5"/>
    <p:sldId id="379" r:id="rId6"/>
    <p:sldId id="377" r:id="rId7"/>
    <p:sldId id="380" r:id="rId8"/>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BD"/>
    <a:srgbClr val="FFE489"/>
    <a:srgbClr val="FFFF89"/>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16"/>
    <p:restoredTop sz="94921"/>
  </p:normalViewPr>
  <p:slideViewPr>
    <p:cSldViewPr snapToGrid="0">
      <p:cViewPr varScale="1">
        <p:scale>
          <a:sx n="205" d="100"/>
          <a:sy n="205" d="100"/>
        </p:scale>
        <p:origin x="208" y="568"/>
      </p:cViewPr>
      <p:guideLst/>
    </p:cSldViewPr>
  </p:slideViewPr>
  <p:notesTextViewPr>
    <p:cViewPr>
      <p:scale>
        <a:sx n="1" d="1"/>
        <a:sy n="1" d="1"/>
      </p:scale>
      <p:origin x="0" y="0"/>
    </p:cViewPr>
  </p:notesTextViewPr>
  <p:notesViewPr>
    <p:cSldViewPr snapToGrid="0">
      <p:cViewPr varScale="1">
        <p:scale>
          <a:sx n="118" d="100"/>
          <a:sy n="118" d="100"/>
        </p:scale>
        <p:origin x="516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22/1/2026</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52332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45143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18037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1/22/26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1/22/26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1/22/26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1/22/26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1/22/26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1/22/26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1/22/26</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1/22/26</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1/22/26</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1/22/26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1/22/26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1/22/26</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59996"/>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John 1:35-51</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3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04E597-0611-8AE1-28AB-B2CD5F7C3B10}"/>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3FD29620-74E4-0616-45F2-262ED163EFFB}"/>
              </a:ext>
            </a:extLst>
          </p:cNvPr>
          <p:cNvSpPr txBox="1">
            <a:spLocks noChangeArrowheads="1"/>
          </p:cNvSpPr>
          <p:nvPr/>
        </p:nvSpPr>
        <p:spPr bwMode="auto">
          <a:xfrm>
            <a:off x="22444" y="0"/>
            <a:ext cx="9144000" cy="5729325"/>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pPr>
            <a:r>
              <a:rPr lang="en-AU" sz="2500" b="1" baseline="30000" dirty="0">
                <a:solidFill>
                  <a:srgbClr val="FFFFFF"/>
                </a:solidFill>
                <a:effectLst/>
                <a:latin typeface="Times New Roman" panose="02020603050405020304" pitchFamily="18" charset="0"/>
                <a:ea typeface="Times New Roman" panose="02020603050405020304" pitchFamily="18" charset="0"/>
              </a:rPr>
              <a:t>35 </a:t>
            </a:r>
            <a:r>
              <a:rPr lang="en-AU" sz="2500" dirty="0">
                <a:solidFill>
                  <a:srgbClr val="FFFFFF"/>
                </a:solidFill>
                <a:effectLst/>
                <a:latin typeface="Times New Roman" panose="02020603050405020304" pitchFamily="18" charset="0"/>
                <a:ea typeface="Times New Roman" panose="02020603050405020304" pitchFamily="18" charset="0"/>
              </a:rPr>
              <a:t>The next day again John was standing with two of his disciples, </a:t>
            </a:r>
            <a:r>
              <a:rPr lang="en-AU" sz="2500" b="1" baseline="30000" dirty="0">
                <a:solidFill>
                  <a:srgbClr val="FFFFFF"/>
                </a:solidFill>
                <a:effectLst/>
                <a:latin typeface="Times New Roman" panose="02020603050405020304" pitchFamily="18" charset="0"/>
                <a:ea typeface="Times New Roman" panose="02020603050405020304" pitchFamily="18" charset="0"/>
              </a:rPr>
              <a:t>36 </a:t>
            </a:r>
            <a:r>
              <a:rPr lang="en-AU" sz="2500" dirty="0">
                <a:solidFill>
                  <a:srgbClr val="FFFFFF"/>
                </a:solidFill>
                <a:effectLst/>
                <a:latin typeface="Times New Roman" panose="02020603050405020304" pitchFamily="18" charset="0"/>
                <a:ea typeface="Times New Roman" panose="02020603050405020304" pitchFamily="18" charset="0"/>
              </a:rPr>
              <a:t>and he looked at Jesus as he walked by and said, “Behold, the Lamb of God!”  </a:t>
            </a:r>
            <a:r>
              <a:rPr lang="en-AU" sz="2500" b="1" baseline="30000" dirty="0">
                <a:solidFill>
                  <a:srgbClr val="FFFFFF"/>
                </a:solidFill>
                <a:effectLst/>
                <a:latin typeface="Times New Roman" panose="02020603050405020304" pitchFamily="18" charset="0"/>
                <a:ea typeface="Times New Roman" panose="02020603050405020304" pitchFamily="18" charset="0"/>
              </a:rPr>
              <a:t>37 </a:t>
            </a:r>
            <a:r>
              <a:rPr lang="en-AU" sz="2500" dirty="0">
                <a:solidFill>
                  <a:srgbClr val="FFFFFF"/>
                </a:solidFill>
                <a:effectLst/>
                <a:latin typeface="Times New Roman" panose="02020603050405020304" pitchFamily="18" charset="0"/>
                <a:ea typeface="Times New Roman" panose="02020603050405020304" pitchFamily="18" charset="0"/>
              </a:rPr>
              <a:t>The two disciples heard him say this, and they followed Jesus.  </a:t>
            </a:r>
            <a:r>
              <a:rPr lang="en-AU" sz="2500" b="1" baseline="30000" dirty="0">
                <a:solidFill>
                  <a:srgbClr val="FFFFFF"/>
                </a:solidFill>
                <a:effectLst/>
                <a:latin typeface="Times New Roman" panose="02020603050405020304" pitchFamily="18" charset="0"/>
                <a:ea typeface="Times New Roman" panose="02020603050405020304" pitchFamily="18" charset="0"/>
              </a:rPr>
              <a:t>38 </a:t>
            </a:r>
            <a:r>
              <a:rPr lang="en-AU" sz="2500" dirty="0">
                <a:solidFill>
                  <a:srgbClr val="FFFFFF"/>
                </a:solidFill>
                <a:effectLst/>
                <a:latin typeface="Times New Roman" panose="02020603050405020304" pitchFamily="18" charset="0"/>
                <a:ea typeface="Times New Roman" panose="02020603050405020304" pitchFamily="18" charset="0"/>
              </a:rPr>
              <a:t>Jesus turned and saw them following and said to them, “What are you seeking?”  And they said to him, “Rabbi” (which means Teacher), “where are you staying?”  </a:t>
            </a:r>
            <a:r>
              <a:rPr lang="en-AU" sz="2500" b="1" baseline="30000" dirty="0">
                <a:solidFill>
                  <a:srgbClr val="FFFFFF"/>
                </a:solidFill>
                <a:effectLst/>
                <a:latin typeface="Times New Roman" panose="02020603050405020304" pitchFamily="18" charset="0"/>
                <a:ea typeface="Times New Roman" panose="02020603050405020304" pitchFamily="18" charset="0"/>
              </a:rPr>
              <a:t>39 </a:t>
            </a:r>
            <a:r>
              <a:rPr lang="en-AU" sz="2500" dirty="0">
                <a:solidFill>
                  <a:srgbClr val="FFFFFF"/>
                </a:solidFill>
                <a:effectLst/>
                <a:latin typeface="Times New Roman" panose="02020603050405020304" pitchFamily="18" charset="0"/>
                <a:ea typeface="Times New Roman" panose="02020603050405020304" pitchFamily="18" charset="0"/>
              </a:rPr>
              <a:t>He said to them, “Come and you will see.”  So they came and saw where he was staying, and they stayed with him that day, for it was about the tenth hour.  </a:t>
            </a:r>
            <a:r>
              <a:rPr lang="en-AU" sz="2500" b="1" baseline="30000" dirty="0">
                <a:solidFill>
                  <a:srgbClr val="FFFFFF"/>
                </a:solidFill>
                <a:effectLst/>
                <a:latin typeface="Times New Roman" panose="02020603050405020304" pitchFamily="18" charset="0"/>
                <a:ea typeface="Times New Roman" panose="02020603050405020304" pitchFamily="18" charset="0"/>
              </a:rPr>
              <a:t>40 </a:t>
            </a:r>
            <a:r>
              <a:rPr lang="en-AU" sz="2500" dirty="0">
                <a:solidFill>
                  <a:srgbClr val="FFFFFF"/>
                </a:solidFill>
                <a:effectLst/>
                <a:latin typeface="Times New Roman" panose="02020603050405020304" pitchFamily="18" charset="0"/>
                <a:ea typeface="Times New Roman" panose="02020603050405020304" pitchFamily="18" charset="0"/>
              </a:rPr>
              <a:t>One of the two who heard John speak and followed Jesus was Andrew, Simon Peter’s brother.  </a:t>
            </a:r>
            <a:r>
              <a:rPr lang="en-AU" sz="2500" b="1" baseline="30000" dirty="0">
                <a:solidFill>
                  <a:srgbClr val="FFFFFF"/>
                </a:solidFill>
                <a:effectLst/>
                <a:latin typeface="Times New Roman" panose="02020603050405020304" pitchFamily="18" charset="0"/>
                <a:ea typeface="Times New Roman" panose="02020603050405020304" pitchFamily="18" charset="0"/>
              </a:rPr>
              <a:t>41 </a:t>
            </a:r>
            <a:r>
              <a:rPr lang="en-AU" sz="2500" dirty="0">
                <a:solidFill>
                  <a:srgbClr val="FFFFFF"/>
                </a:solidFill>
                <a:effectLst/>
                <a:latin typeface="Times New Roman" panose="02020603050405020304" pitchFamily="18" charset="0"/>
                <a:ea typeface="Times New Roman" panose="02020603050405020304" pitchFamily="18" charset="0"/>
              </a:rPr>
              <a:t>He first found his own brother Simon and said to him, “We have found the Messiah” (which means Christ).  </a:t>
            </a:r>
            <a:r>
              <a:rPr lang="en-AU" sz="2500" b="1" baseline="30000" dirty="0">
                <a:solidFill>
                  <a:srgbClr val="FFFFFF"/>
                </a:solidFill>
                <a:effectLst/>
                <a:latin typeface="Times New Roman" panose="02020603050405020304" pitchFamily="18" charset="0"/>
                <a:ea typeface="Times New Roman" panose="02020603050405020304" pitchFamily="18" charset="0"/>
              </a:rPr>
              <a:t>42 </a:t>
            </a:r>
            <a:r>
              <a:rPr lang="en-AU" sz="2500" dirty="0">
                <a:solidFill>
                  <a:srgbClr val="FFFFFF"/>
                </a:solidFill>
                <a:effectLst/>
                <a:latin typeface="Times New Roman" panose="02020603050405020304" pitchFamily="18" charset="0"/>
                <a:ea typeface="Times New Roman" panose="02020603050405020304" pitchFamily="18" charset="0"/>
              </a:rPr>
              <a:t>He brought him to Jesus.  Jesus looked at him and said, “You are Simon the son of John.  You shall be called Cephas” (which means Peter). </a:t>
            </a:r>
            <a:endParaRPr lang="en-AU" sz="25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906649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CE3781A-6E0C-51D5-5C41-6B109635A9CC}"/>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D6AA7F12-4CB0-9796-1B22-5F0D31DFB172}"/>
              </a:ext>
            </a:extLst>
          </p:cNvPr>
          <p:cNvSpPr txBox="1">
            <a:spLocks noChangeArrowheads="1"/>
          </p:cNvSpPr>
          <p:nvPr/>
        </p:nvSpPr>
        <p:spPr bwMode="auto">
          <a:xfrm>
            <a:off x="22444" y="0"/>
            <a:ext cx="9144000" cy="3125920"/>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pPr>
            <a:r>
              <a:rPr lang="en-AU" sz="2700" b="1" baseline="30000" dirty="0">
                <a:solidFill>
                  <a:srgbClr val="FFFFFF"/>
                </a:solidFill>
                <a:effectLst/>
                <a:latin typeface="Times New Roman" panose="02020603050405020304" pitchFamily="18" charset="0"/>
                <a:ea typeface="Times New Roman" panose="02020603050405020304" pitchFamily="18" charset="0"/>
              </a:rPr>
              <a:t>43 </a:t>
            </a:r>
            <a:r>
              <a:rPr lang="en-AU" sz="2700" dirty="0">
                <a:solidFill>
                  <a:srgbClr val="FFFFFF"/>
                </a:solidFill>
                <a:effectLst/>
                <a:latin typeface="Times New Roman" panose="02020603050405020304" pitchFamily="18" charset="0"/>
                <a:ea typeface="Times New Roman" panose="02020603050405020304" pitchFamily="18" charset="0"/>
              </a:rPr>
              <a:t>The next day Jesus decided to go to Galilee.  He found Philip and said to him, “Follow me.”  </a:t>
            </a:r>
            <a:r>
              <a:rPr lang="en-AU" sz="2700" b="1" baseline="30000" dirty="0">
                <a:solidFill>
                  <a:srgbClr val="FFFFFF"/>
                </a:solidFill>
                <a:effectLst/>
                <a:latin typeface="Times New Roman" panose="02020603050405020304" pitchFamily="18" charset="0"/>
                <a:ea typeface="Times New Roman" panose="02020603050405020304" pitchFamily="18" charset="0"/>
              </a:rPr>
              <a:t>44 </a:t>
            </a:r>
            <a:r>
              <a:rPr lang="en-AU" sz="2700" dirty="0">
                <a:solidFill>
                  <a:srgbClr val="FFFFFF"/>
                </a:solidFill>
                <a:effectLst/>
                <a:latin typeface="Times New Roman" panose="02020603050405020304" pitchFamily="18" charset="0"/>
                <a:ea typeface="Times New Roman" panose="02020603050405020304" pitchFamily="18" charset="0"/>
              </a:rPr>
              <a:t>Now Philip was from Bethsaida, the city of Andrew and Peter.  </a:t>
            </a:r>
            <a:r>
              <a:rPr lang="en-AU" sz="2700" b="1" baseline="30000" dirty="0">
                <a:solidFill>
                  <a:srgbClr val="FFFFFF"/>
                </a:solidFill>
                <a:effectLst/>
                <a:latin typeface="Times New Roman" panose="02020603050405020304" pitchFamily="18" charset="0"/>
                <a:ea typeface="Times New Roman" panose="02020603050405020304" pitchFamily="18" charset="0"/>
              </a:rPr>
              <a:t>45 </a:t>
            </a:r>
            <a:r>
              <a:rPr lang="en-AU" sz="2700" dirty="0">
                <a:solidFill>
                  <a:srgbClr val="FFFFFF"/>
                </a:solidFill>
                <a:effectLst/>
                <a:latin typeface="Times New Roman" panose="02020603050405020304" pitchFamily="18" charset="0"/>
                <a:ea typeface="Times New Roman" panose="02020603050405020304" pitchFamily="18" charset="0"/>
              </a:rPr>
              <a:t>Philip found Nathanael and said to him, “We have found him of whom Moses in the Law and also the prophets wrote, Jesus of Nazareth, the son of Joseph.”  </a:t>
            </a:r>
            <a:r>
              <a:rPr lang="en-AU" sz="2700" b="1" baseline="30000" dirty="0">
                <a:solidFill>
                  <a:srgbClr val="FFFFFF"/>
                </a:solidFill>
                <a:effectLst/>
                <a:latin typeface="Times New Roman" panose="02020603050405020304" pitchFamily="18" charset="0"/>
                <a:ea typeface="Times New Roman" panose="02020603050405020304" pitchFamily="18" charset="0"/>
              </a:rPr>
              <a:t>46 </a:t>
            </a:r>
            <a:r>
              <a:rPr lang="en-AU" sz="2700" dirty="0">
                <a:solidFill>
                  <a:srgbClr val="FFFFFF"/>
                </a:solidFill>
                <a:effectLst/>
                <a:latin typeface="Times New Roman" panose="02020603050405020304" pitchFamily="18" charset="0"/>
                <a:ea typeface="Times New Roman" panose="02020603050405020304" pitchFamily="18" charset="0"/>
              </a:rPr>
              <a:t>Nathanael said to him, “Can anything good come out of Nazareth?”  Philip said to him, “Come and see.”</a:t>
            </a:r>
            <a:r>
              <a:rPr lang="en-AU" sz="2700" dirty="0">
                <a:effectLst/>
              </a:rPr>
              <a:t> </a:t>
            </a:r>
            <a:endParaRPr lang="en-AU" sz="27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363916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29B03BE-A797-3A2E-F6A9-E16AADECD3E4}"/>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1E7F1FDB-0FE4-D482-7124-F6418E490E86}"/>
              </a:ext>
            </a:extLst>
          </p:cNvPr>
          <p:cNvSpPr txBox="1">
            <a:spLocks noChangeArrowheads="1"/>
          </p:cNvSpPr>
          <p:nvPr/>
        </p:nvSpPr>
        <p:spPr bwMode="auto">
          <a:xfrm>
            <a:off x="0" y="10297"/>
            <a:ext cx="9144000" cy="4871013"/>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pPr>
            <a:r>
              <a:rPr lang="en-AU" sz="2700" b="1" baseline="30000" dirty="0">
                <a:solidFill>
                  <a:srgbClr val="FFFFFF"/>
                </a:solidFill>
                <a:effectLst/>
                <a:latin typeface="Times New Roman" panose="02020603050405020304" pitchFamily="18" charset="0"/>
                <a:ea typeface="Times New Roman" panose="02020603050405020304" pitchFamily="18" charset="0"/>
              </a:rPr>
              <a:t>47 </a:t>
            </a:r>
            <a:r>
              <a:rPr lang="en-AU" sz="2700" dirty="0">
                <a:solidFill>
                  <a:srgbClr val="FFFFFF"/>
                </a:solidFill>
                <a:effectLst/>
                <a:latin typeface="Times New Roman" panose="02020603050405020304" pitchFamily="18" charset="0"/>
                <a:ea typeface="Times New Roman" panose="02020603050405020304" pitchFamily="18" charset="0"/>
              </a:rPr>
              <a:t>Jesus saw Nathanael coming toward him and said of him, “Behold, an Israelite indeed, in whom there is no deceit!”  </a:t>
            </a:r>
            <a:r>
              <a:rPr lang="en-AU" sz="2700" b="1" baseline="30000" dirty="0">
                <a:solidFill>
                  <a:srgbClr val="FFFFFF"/>
                </a:solidFill>
                <a:effectLst/>
                <a:latin typeface="Times New Roman" panose="02020603050405020304" pitchFamily="18" charset="0"/>
                <a:ea typeface="Times New Roman" panose="02020603050405020304" pitchFamily="18" charset="0"/>
              </a:rPr>
              <a:t>48 </a:t>
            </a:r>
            <a:r>
              <a:rPr lang="en-AU" sz="2700" dirty="0">
                <a:solidFill>
                  <a:srgbClr val="FFFFFF"/>
                </a:solidFill>
                <a:effectLst/>
                <a:latin typeface="Times New Roman" panose="02020603050405020304" pitchFamily="18" charset="0"/>
                <a:ea typeface="Times New Roman" panose="02020603050405020304" pitchFamily="18" charset="0"/>
              </a:rPr>
              <a:t>Nathanael said to him, “How do you know me?”  Jesus answered him, “Before Philip called you, when you were under the fig tree, I saw you.”  </a:t>
            </a:r>
            <a:r>
              <a:rPr lang="en-AU" sz="2700" b="1" baseline="30000" dirty="0">
                <a:solidFill>
                  <a:srgbClr val="FFFFFF"/>
                </a:solidFill>
                <a:effectLst/>
                <a:latin typeface="Times New Roman" panose="02020603050405020304" pitchFamily="18" charset="0"/>
                <a:ea typeface="Times New Roman" panose="02020603050405020304" pitchFamily="18" charset="0"/>
              </a:rPr>
              <a:t>49 </a:t>
            </a:r>
            <a:r>
              <a:rPr lang="en-AU" sz="2700" dirty="0">
                <a:solidFill>
                  <a:srgbClr val="FFFFFF"/>
                </a:solidFill>
                <a:effectLst/>
                <a:latin typeface="Times New Roman" panose="02020603050405020304" pitchFamily="18" charset="0"/>
                <a:ea typeface="Times New Roman" panose="02020603050405020304" pitchFamily="18" charset="0"/>
              </a:rPr>
              <a:t>Nathanael answered him, “Rabbi, you are the Son of God!  You are the King of Israel!”  </a:t>
            </a:r>
            <a:r>
              <a:rPr lang="en-AU" sz="2700" b="1" baseline="30000" dirty="0">
                <a:solidFill>
                  <a:srgbClr val="FFFFFF"/>
                </a:solidFill>
                <a:effectLst/>
                <a:latin typeface="Times New Roman" panose="02020603050405020304" pitchFamily="18" charset="0"/>
                <a:ea typeface="Times New Roman" panose="02020603050405020304" pitchFamily="18" charset="0"/>
              </a:rPr>
              <a:t>50 </a:t>
            </a:r>
            <a:r>
              <a:rPr lang="en-AU" sz="2700" dirty="0">
                <a:solidFill>
                  <a:srgbClr val="FFFFFF"/>
                </a:solidFill>
                <a:effectLst/>
                <a:latin typeface="Times New Roman" panose="02020603050405020304" pitchFamily="18" charset="0"/>
                <a:ea typeface="Times New Roman" panose="02020603050405020304" pitchFamily="18" charset="0"/>
              </a:rPr>
              <a:t>Jesus answered him, “Because I said to you, ‘I saw you under the fig tree,’ do you believe?  You will see greater things than these.”  </a:t>
            </a:r>
            <a:r>
              <a:rPr lang="en-AU" sz="2700" b="1" baseline="30000" dirty="0">
                <a:solidFill>
                  <a:srgbClr val="FFFFFF"/>
                </a:solidFill>
                <a:effectLst/>
                <a:latin typeface="Times New Roman" panose="02020603050405020304" pitchFamily="18" charset="0"/>
                <a:ea typeface="Times New Roman" panose="02020603050405020304" pitchFamily="18" charset="0"/>
              </a:rPr>
              <a:t>51 </a:t>
            </a:r>
            <a:r>
              <a:rPr lang="en-AU" sz="2700" dirty="0">
                <a:solidFill>
                  <a:srgbClr val="FFFFFF"/>
                </a:solidFill>
                <a:effectLst/>
                <a:latin typeface="Times New Roman" panose="02020603050405020304" pitchFamily="18" charset="0"/>
                <a:ea typeface="Times New Roman" panose="02020603050405020304" pitchFamily="18" charset="0"/>
              </a:rPr>
              <a:t>And he said to him, “Truly, truly, I say to you, you will see heaven opened, and the angels of God ascending and descending on the Son of Man.”</a:t>
            </a:r>
            <a:r>
              <a:rPr lang="en-AU" sz="2700" dirty="0">
                <a:effectLst/>
              </a:rPr>
              <a:t>  </a:t>
            </a:r>
            <a:endParaRPr lang="en-AU" sz="27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962552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0"/>
            <a:ext cx="9143999" cy="430887"/>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200" dirty="0">
                <a:solidFill>
                  <a:srgbClr val="FFFF00"/>
                </a:solidFill>
                <a:latin typeface="Times New Roman" panose="02020603050405020304" pitchFamily="18" charset="0"/>
                <a:cs typeface="Times New Roman" panose="02020603050405020304" pitchFamily="18" charset="0"/>
              </a:rPr>
              <a:t>“By Faith”    ....    “No try-before you buy”</a:t>
            </a:r>
          </a:p>
        </p:txBody>
      </p:sp>
      <p:sp>
        <p:nvSpPr>
          <p:cNvPr id="23" name="TextBox 22">
            <a:extLst>
              <a:ext uri="{FF2B5EF4-FFF2-40B4-BE49-F238E27FC236}">
                <a16:creationId xmlns:a16="http://schemas.microsoft.com/office/drawing/2014/main" id="{5A219A63-3CC1-6CCC-6C3A-309F98A32F23}"/>
              </a:ext>
            </a:extLst>
          </p:cNvPr>
          <p:cNvSpPr txBox="1"/>
          <p:nvPr/>
        </p:nvSpPr>
        <p:spPr>
          <a:xfrm>
            <a:off x="-1" y="910586"/>
            <a:ext cx="1562353"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Witness: </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6" name="TextBox 25">
            <a:extLst>
              <a:ext uri="{FF2B5EF4-FFF2-40B4-BE49-F238E27FC236}">
                <a16:creationId xmlns:a16="http://schemas.microsoft.com/office/drawing/2014/main" id="{DD772A73-EEDD-C06A-F510-7AC3CCBD000D}"/>
              </a:ext>
            </a:extLst>
          </p:cNvPr>
          <p:cNvSpPr txBox="1"/>
          <p:nvPr/>
        </p:nvSpPr>
        <p:spPr>
          <a:xfrm>
            <a:off x="1207970" y="910586"/>
            <a:ext cx="7936028"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“This is what I believe about Jesus”  (Son of God;  the only source of forgiveness;  Risen from the dead;  Is Coming Again.)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Only need to tell people what we </a:t>
            </a:r>
            <a:r>
              <a:rPr lang="en-AU" b="1" dirty="0">
                <a:solidFill>
                  <a:prstClr val="white"/>
                </a:solidFill>
                <a:latin typeface="Times New Roman" panose="02020603050405020304" pitchFamily="18" charset="0"/>
                <a:cs typeface="Times New Roman" panose="02020603050405020304" pitchFamily="18" charset="0"/>
              </a:rPr>
              <a:t>do</a:t>
            </a:r>
            <a:r>
              <a:rPr lang="en-AU" dirty="0">
                <a:solidFill>
                  <a:prstClr val="white"/>
                </a:solidFill>
                <a:latin typeface="Times New Roman" panose="02020603050405020304" pitchFamily="18" charset="0"/>
                <a:cs typeface="Times New Roman" panose="02020603050405020304" pitchFamily="18" charset="0"/>
              </a:rPr>
              <a:t> know.</a:t>
            </a:r>
          </a:p>
        </p:txBody>
      </p:sp>
      <p:sp>
        <p:nvSpPr>
          <p:cNvPr id="9" name="TextBox 8">
            <a:extLst>
              <a:ext uri="{FF2B5EF4-FFF2-40B4-BE49-F238E27FC236}">
                <a16:creationId xmlns:a16="http://schemas.microsoft.com/office/drawing/2014/main" id="{4DD7F426-2D9B-3B71-592C-CF19C083C71A}"/>
              </a:ext>
            </a:extLst>
          </p:cNvPr>
          <p:cNvSpPr txBox="1"/>
          <p:nvPr/>
        </p:nvSpPr>
        <p:spPr>
          <a:xfrm>
            <a:off x="-1" y="380877"/>
            <a:ext cx="9143999" cy="400110"/>
          </a:xfrm>
          <a:prstGeom prst="rect">
            <a:avLst/>
          </a:prstGeom>
          <a:noFill/>
        </p:spPr>
        <p:txBody>
          <a:bodyPr wrap="square" rtlCol="0">
            <a:spAutoFit/>
          </a:bodyPr>
          <a:lstStyle/>
          <a:p>
            <a:pPr lvl="0" algn="ctr">
              <a:defRPr/>
            </a:pPr>
            <a:r>
              <a:rPr kumimoji="0" lang="en-AU" sz="200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If it doesn’t involve</a:t>
            </a:r>
            <a:r>
              <a:rPr kumimoji="0" lang="en-AU" sz="2000" u="none" strike="noStrike" kern="1200" cap="none" spc="0" normalizeH="0" noProof="0" dirty="0">
                <a:ln>
                  <a:noFill/>
                </a:ln>
                <a:solidFill>
                  <a:schemeClr val="bg1"/>
                </a:solidFill>
                <a:effectLst/>
                <a:uLnTx/>
                <a:uFillTx/>
                <a:latin typeface="Times New Roman" panose="02020603050405020304" pitchFamily="18" charset="0"/>
                <a:cs typeface="Times New Roman" panose="02020603050405020304" pitchFamily="18" charset="0"/>
              </a:rPr>
              <a:t> the lifelong commitment of faith, there is no spiritual benefit</a:t>
            </a:r>
            <a:endParaRPr kumimoji="0" lang="en-AU" sz="2000"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2" name="TextBox 1">
            <a:extLst>
              <a:ext uri="{FF2B5EF4-FFF2-40B4-BE49-F238E27FC236}">
                <a16:creationId xmlns:a16="http://schemas.microsoft.com/office/drawing/2014/main" id="{411F11E3-C40D-DDB9-357D-7A448CC216FC}"/>
              </a:ext>
            </a:extLst>
          </p:cNvPr>
          <p:cNvSpPr txBox="1"/>
          <p:nvPr/>
        </p:nvSpPr>
        <p:spPr>
          <a:xfrm>
            <a:off x="24218" y="2353446"/>
            <a:ext cx="174402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2.  Invitation:</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3" name="TextBox 2">
            <a:extLst>
              <a:ext uri="{FF2B5EF4-FFF2-40B4-BE49-F238E27FC236}">
                <a16:creationId xmlns:a16="http://schemas.microsoft.com/office/drawing/2014/main" id="{DCD9F16A-8DE6-DEE2-1B74-BBA980E42BB9}"/>
              </a:ext>
            </a:extLst>
          </p:cNvPr>
          <p:cNvSpPr txBox="1"/>
          <p:nvPr/>
        </p:nvSpPr>
        <p:spPr>
          <a:xfrm>
            <a:off x="1450191" y="2395835"/>
            <a:ext cx="7693807"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Come and see.   (Coming to see Jesus)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Not “come and try”, but come and see.</a:t>
            </a:r>
          </a:p>
        </p:txBody>
      </p:sp>
      <p:sp>
        <p:nvSpPr>
          <p:cNvPr id="4" name="TextBox 3">
            <a:extLst>
              <a:ext uri="{FF2B5EF4-FFF2-40B4-BE49-F238E27FC236}">
                <a16:creationId xmlns:a16="http://schemas.microsoft.com/office/drawing/2014/main" id="{4FA8BA6F-F30D-DF1A-3CA3-F280A058A41B}"/>
              </a:ext>
            </a:extLst>
          </p:cNvPr>
          <p:cNvSpPr txBox="1"/>
          <p:nvPr/>
        </p:nvSpPr>
        <p:spPr>
          <a:xfrm>
            <a:off x="24218" y="1909015"/>
            <a:ext cx="9144001" cy="369332"/>
          </a:xfrm>
          <a:prstGeom prst="rect">
            <a:avLst/>
          </a:prstGeom>
          <a:noFill/>
        </p:spPr>
        <p:txBody>
          <a:bodyPr wrap="square" rtlCol="0">
            <a:spAutoFit/>
          </a:bodyPr>
          <a:lstStyle/>
          <a:p>
            <a:pPr lvl="0" algn="ctr">
              <a:defRPr/>
            </a:pPr>
            <a:r>
              <a:rPr kumimoji="0" lang="en-AU" u="none" strike="noStrike" kern="1200" cap="none" spc="0" normalizeH="0" baseline="0" noProof="0" dirty="0">
                <a:ln>
                  <a:noFill/>
                </a:ln>
                <a:solidFill>
                  <a:srgbClr val="FFFFBD"/>
                </a:solidFill>
                <a:effectLst/>
                <a:uLnTx/>
                <a:uFillTx/>
                <a:latin typeface="Times New Roman" panose="02020603050405020304" pitchFamily="18" charset="0"/>
                <a:cs typeface="Times New Roman" panose="02020603050405020304" pitchFamily="18" charset="0"/>
              </a:rPr>
              <a:t>Response:  Moved by the witness to put themselves in the vicinity of Jesus</a:t>
            </a:r>
            <a:endParaRPr kumimoji="0" lang="en-AU" u="none" strike="noStrike" kern="1200" cap="none" spc="0" normalizeH="0" baseline="0" noProof="0" dirty="0">
              <a:ln>
                <a:noFill/>
              </a:ln>
              <a:solidFill>
                <a:srgbClr val="FFFFBD"/>
              </a:solidFill>
              <a:effectLst/>
              <a:uLnTx/>
              <a:uFillTx/>
              <a:latin typeface="+mj-lt"/>
              <a:cs typeface="Times New Roman" panose="02020603050405020304" pitchFamily="18" charset="0"/>
            </a:endParaRPr>
          </a:p>
        </p:txBody>
      </p:sp>
      <p:sp>
        <p:nvSpPr>
          <p:cNvPr id="5" name="TextBox 4">
            <a:extLst>
              <a:ext uri="{FF2B5EF4-FFF2-40B4-BE49-F238E27FC236}">
                <a16:creationId xmlns:a16="http://schemas.microsoft.com/office/drawing/2014/main" id="{29C0B647-944F-33FF-B1EB-050EFCC8B0BE}"/>
              </a:ext>
            </a:extLst>
          </p:cNvPr>
          <p:cNvSpPr txBox="1"/>
          <p:nvPr/>
        </p:nvSpPr>
        <p:spPr>
          <a:xfrm>
            <a:off x="-6060" y="3217031"/>
            <a:ext cx="9144001" cy="369332"/>
          </a:xfrm>
          <a:prstGeom prst="rect">
            <a:avLst/>
          </a:prstGeom>
          <a:noFill/>
        </p:spPr>
        <p:txBody>
          <a:bodyPr wrap="square" rtlCol="0">
            <a:spAutoFit/>
          </a:bodyPr>
          <a:lstStyle/>
          <a:p>
            <a:pPr lvl="0" algn="ctr">
              <a:defRPr/>
            </a:pPr>
            <a:r>
              <a:rPr kumimoji="0" lang="en-AU" u="none" strike="noStrike" kern="1200" cap="none" spc="0" normalizeH="0" baseline="0" noProof="0" dirty="0">
                <a:ln>
                  <a:noFill/>
                </a:ln>
                <a:solidFill>
                  <a:srgbClr val="FFFFBD"/>
                </a:solidFill>
                <a:effectLst/>
                <a:uLnTx/>
                <a:uFillTx/>
                <a:latin typeface="Times New Roman" panose="02020603050405020304" pitchFamily="18" charset="0"/>
                <a:cs typeface="Times New Roman" panose="02020603050405020304" pitchFamily="18" charset="0"/>
              </a:rPr>
              <a:t>Not our role to convince people to believe in Jesus.  Simply witness &amp; invite.</a:t>
            </a:r>
            <a:endParaRPr kumimoji="0" lang="en-AU" u="none" strike="noStrike" kern="1200" cap="none" spc="0" normalizeH="0" baseline="0" noProof="0" dirty="0">
              <a:ln>
                <a:noFill/>
              </a:ln>
              <a:solidFill>
                <a:srgbClr val="FFFFBD"/>
              </a:solidFill>
              <a:effectLst/>
              <a:uLnTx/>
              <a:uFillTx/>
              <a:latin typeface="+mj-lt"/>
              <a:cs typeface="Times New Roman" panose="02020603050405020304" pitchFamily="18" charset="0"/>
            </a:endParaRPr>
          </a:p>
        </p:txBody>
      </p:sp>
      <p:sp>
        <p:nvSpPr>
          <p:cNvPr id="6" name="TextBox 5">
            <a:extLst>
              <a:ext uri="{FF2B5EF4-FFF2-40B4-BE49-F238E27FC236}">
                <a16:creationId xmlns:a16="http://schemas.microsoft.com/office/drawing/2014/main" id="{10582A41-88B5-5C99-0375-92395E56ED53}"/>
              </a:ext>
            </a:extLst>
          </p:cNvPr>
          <p:cNvSpPr txBox="1"/>
          <p:nvPr/>
        </p:nvSpPr>
        <p:spPr>
          <a:xfrm>
            <a:off x="-6060" y="4081604"/>
            <a:ext cx="9137941" cy="1077218"/>
          </a:xfrm>
          <a:prstGeom prst="rect">
            <a:avLst/>
          </a:prstGeom>
          <a:solidFill>
            <a:schemeClr val="bg1"/>
          </a:solidFill>
        </p:spPr>
        <p:txBody>
          <a:bodyPr wrap="square" rtlCol="0">
            <a:spAutoFit/>
          </a:bodyPr>
          <a:lstStyle/>
          <a:p>
            <a:r>
              <a:rPr lang="en-AU" sz="1600" b="1" baseline="30000" dirty="0">
                <a:effectLst/>
                <a:latin typeface="Comic Sans MS" panose="030F0902030302020204" pitchFamily="66" charset="0"/>
                <a:ea typeface="Times New Roman" panose="02020603050405020304" pitchFamily="18" charset="0"/>
                <a:cs typeface="Times New Roman" panose="02020603050405020304" pitchFamily="18" charset="0"/>
              </a:rPr>
              <a:t>47 </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Jesus saw Nathanael coming toward him and said of him, </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“Behold, an Israelite indeed, in whom there is no deceit!”</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  </a:t>
            </a:r>
            <a:r>
              <a:rPr lang="en-AU" sz="1600" b="1" baseline="30000" dirty="0">
                <a:effectLst/>
                <a:latin typeface="Comic Sans MS" panose="030F0902030302020204" pitchFamily="66" charset="0"/>
                <a:ea typeface="Times New Roman" panose="02020603050405020304" pitchFamily="18" charset="0"/>
                <a:cs typeface="Times New Roman" panose="02020603050405020304" pitchFamily="18" charset="0"/>
              </a:rPr>
              <a:t>48 </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Nathanael said to him, “How do you know me?”  Jesus answered him, </a:t>
            </a:r>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“Before Philip called you, when you were under the fig tree, I saw you.”  </a:t>
            </a:r>
            <a:r>
              <a:rPr lang="en-AU" sz="1600" b="1" baseline="30000" dirty="0">
                <a:effectLst/>
                <a:latin typeface="Comic Sans MS" panose="030F0902030302020204" pitchFamily="66" charset="0"/>
                <a:ea typeface="Times New Roman" panose="02020603050405020304" pitchFamily="18" charset="0"/>
                <a:cs typeface="Times New Roman" panose="02020603050405020304" pitchFamily="18" charset="0"/>
              </a:rPr>
              <a:t>49 </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Nathanael answered him, “Rabbi, you are the Son of God!  You are the King of Israel!”</a:t>
            </a:r>
            <a:r>
              <a:rPr lang="en-AU" sz="1600" dirty="0">
                <a:effectLst/>
              </a:rPr>
              <a:t> </a:t>
            </a:r>
            <a:endParaRPr lang="en-AU" sz="1600" dirty="0">
              <a:latin typeface="Comic Sans MS" panose="030F0902030302020204" pitchFamily="66" charset="0"/>
            </a:endParaRPr>
          </a:p>
        </p:txBody>
      </p:sp>
    </p:spTree>
    <p:extLst>
      <p:ext uri="{BB962C8B-B14F-4D97-AF65-F5344CB8AC3E}">
        <p14:creationId xmlns:p14="http://schemas.microsoft.com/office/powerpoint/2010/main" val="2382786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3" grpId="0"/>
      <p:bldP spid="26" grpId="0" uiExpand="1" build="p"/>
      <p:bldP spid="9" grpId="0"/>
      <p:bldP spid="2" grpId="0"/>
      <p:bldP spid="3" grpId="0"/>
      <p:bldP spid="4" grpId="0"/>
      <p:bldP spid="5" grpId="0"/>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25" name="TextBox 24">
            <a:extLst>
              <a:ext uri="{FF2B5EF4-FFF2-40B4-BE49-F238E27FC236}">
                <a16:creationId xmlns:a16="http://schemas.microsoft.com/office/drawing/2014/main" id="{33C3CA4D-AF0E-121C-A326-AD285288C335}"/>
              </a:ext>
            </a:extLst>
          </p:cNvPr>
          <p:cNvSpPr txBox="1"/>
          <p:nvPr/>
        </p:nvSpPr>
        <p:spPr>
          <a:xfrm>
            <a:off x="1" y="0"/>
            <a:ext cx="9143999" cy="4524315"/>
          </a:xfrm>
          <a:prstGeom prst="rect">
            <a:avLst/>
          </a:prstGeom>
          <a:solidFill>
            <a:schemeClr val="bg1"/>
          </a:solidFill>
        </p:spPr>
        <p:txBody>
          <a:bodyPr wrap="square" rtlCol="0">
            <a:spAutoFit/>
          </a:bodyPr>
          <a:lstStyle/>
          <a:p>
            <a:pPr>
              <a:buNone/>
            </a:pPr>
            <a:r>
              <a:rPr lang="en-US" sz="1800" dirty="0">
                <a:solidFill>
                  <a:srgbClr val="000000"/>
                </a:solidFill>
                <a:effectLst/>
                <a:latin typeface="Comic Sans MS" panose="030F0902030302020204" pitchFamily="66" charset="0"/>
                <a:ea typeface="Times New Roman" panose="02020603050405020304" pitchFamily="18" charset="0"/>
              </a:rPr>
              <a:t>Genesis 28:10–17</a:t>
            </a:r>
            <a:r>
              <a:rPr lang="en-AU" sz="1800" dirty="0">
                <a:solidFill>
                  <a:srgbClr val="000000"/>
                </a:solidFill>
                <a:effectLst/>
                <a:latin typeface="Comic Sans MS" panose="030F0902030302020204" pitchFamily="66" charset="0"/>
                <a:ea typeface="Times New Roman" panose="02020603050405020304" pitchFamily="18" charset="0"/>
              </a:rPr>
              <a:t> (ESV) </a:t>
            </a:r>
            <a:endParaRPr lang="en-AU" sz="1800" dirty="0">
              <a:solidFill>
                <a:srgbClr val="000000"/>
              </a:solidFill>
              <a:effectLst/>
              <a:latin typeface="Times New Roman" panose="02020603050405020304" pitchFamily="18" charset="0"/>
              <a:ea typeface="Times New Roman" panose="02020603050405020304" pitchFamily="18" charset="0"/>
            </a:endParaRPr>
          </a:p>
          <a:p>
            <a:pPr>
              <a:buNone/>
            </a:pPr>
            <a:r>
              <a:rPr lang="en-US"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10 </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Jacob left Beersheba and went toward Haran.  </a:t>
            </a:r>
            <a:r>
              <a:rPr lang="en-US"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11 </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And he came to a certain place and stayed there that night, because the sun had set.  Taking one of the stones of the place, he put it under his head and lay down in that place to sleep.  </a:t>
            </a:r>
            <a:r>
              <a:rPr lang="en-US"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12 </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And he dreamed, and behold, there was a ladder set up on the earth, and the top of it reached to heaven.  And behold, the angels of God were ascending and descending on it!  </a:t>
            </a:r>
            <a:r>
              <a:rPr lang="en-US"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13 </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And behold, the </a:t>
            </a:r>
            <a:r>
              <a:rPr lang="en-US" sz="1800" cap="small"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Lord</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stood above it and said, “I am the </a:t>
            </a:r>
            <a:r>
              <a:rPr lang="en-US" sz="1800" cap="small"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Lord</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the God of Abraham your father and the God of Isaac.  The land on which you lie I will give to you and to your offspring.  </a:t>
            </a:r>
            <a:r>
              <a:rPr lang="en-US"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14 </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Your offspring shall be like the dust of the earth, and you shall spread abroad to the west and to the east and to the north and to the south, </a:t>
            </a:r>
            <a:r>
              <a:rPr lang="en-US" sz="1800" u="sng"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and in you and your offspring shall all the families of the earth be blessed.</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a:t>
            </a:r>
            <a:r>
              <a:rPr lang="en-US"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15 </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Behold, I am with you and will keep you wherever you go, and will bring you back to this land.  For I will not leave you until I have done what I have promised you.”  </a:t>
            </a:r>
            <a:r>
              <a:rPr lang="en-US"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16 </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Then Jacob awoke from his sleep and said, “</a:t>
            </a:r>
            <a:r>
              <a:rPr lang="en-US" sz="1800" u="sng"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Surely the </a:t>
            </a:r>
            <a:r>
              <a:rPr lang="en-US" sz="1800" u="sng" cap="small"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Lord</a:t>
            </a:r>
            <a:r>
              <a:rPr lang="en-US" sz="1800" u="sng"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is in this place, and I did not know it.</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a:t>
            </a:r>
            <a:r>
              <a:rPr lang="en-US"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17 </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And he was afraid and said, “How awesome is this place!  This is none other than </a:t>
            </a:r>
            <a:r>
              <a:rPr lang="en-US" sz="1800" u="sng"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the house of God, and this is the gate of heaven</a:t>
            </a:r>
            <a:r>
              <a:rPr lang="en-US"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t>
            </a:r>
            <a:r>
              <a:rPr lang="en-AU" dirty="0">
                <a:effectLst/>
              </a:rPr>
              <a:t> </a:t>
            </a:r>
            <a:endParaRPr lang="en-AU" sz="1600" dirty="0">
              <a:latin typeface="Comic Sans MS" panose="030F0902030302020204" pitchFamily="66" charset="0"/>
            </a:endParaRPr>
          </a:p>
        </p:txBody>
      </p:sp>
    </p:spTree>
    <p:extLst>
      <p:ext uri="{BB962C8B-B14F-4D97-AF65-F5344CB8AC3E}">
        <p14:creationId xmlns:p14="http://schemas.microsoft.com/office/powerpoint/2010/main" val="395520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0"/>
            <a:ext cx="9143999" cy="430887"/>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200" dirty="0">
                <a:solidFill>
                  <a:srgbClr val="FFFF00"/>
                </a:solidFill>
                <a:latin typeface="Times New Roman" panose="02020603050405020304" pitchFamily="18" charset="0"/>
                <a:cs typeface="Times New Roman" panose="02020603050405020304" pitchFamily="18" charset="0"/>
              </a:rPr>
              <a:t>“By Faith”    ....    “No try-before you buy”</a:t>
            </a:r>
          </a:p>
        </p:txBody>
      </p:sp>
      <p:sp>
        <p:nvSpPr>
          <p:cNvPr id="23" name="TextBox 22">
            <a:extLst>
              <a:ext uri="{FF2B5EF4-FFF2-40B4-BE49-F238E27FC236}">
                <a16:creationId xmlns:a16="http://schemas.microsoft.com/office/drawing/2014/main" id="{5A219A63-3CC1-6CCC-6C3A-309F98A32F23}"/>
              </a:ext>
            </a:extLst>
          </p:cNvPr>
          <p:cNvSpPr txBox="1"/>
          <p:nvPr/>
        </p:nvSpPr>
        <p:spPr>
          <a:xfrm>
            <a:off x="-18171" y="791588"/>
            <a:ext cx="1562353"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Witness: </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6" name="TextBox 25">
            <a:extLst>
              <a:ext uri="{FF2B5EF4-FFF2-40B4-BE49-F238E27FC236}">
                <a16:creationId xmlns:a16="http://schemas.microsoft.com/office/drawing/2014/main" id="{DD772A73-EEDD-C06A-F510-7AC3CCBD000D}"/>
              </a:ext>
            </a:extLst>
          </p:cNvPr>
          <p:cNvSpPr txBox="1"/>
          <p:nvPr/>
        </p:nvSpPr>
        <p:spPr>
          <a:xfrm>
            <a:off x="1189800" y="791588"/>
            <a:ext cx="7936028"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“This is what I believe about Jesus”  (Son of God;  the only source of forgiveness;  Risen from the dead;  Is Coming Again.)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Only need to tell people what we </a:t>
            </a:r>
            <a:r>
              <a:rPr lang="en-AU" b="1" dirty="0">
                <a:solidFill>
                  <a:prstClr val="white"/>
                </a:solidFill>
                <a:latin typeface="Times New Roman" panose="02020603050405020304" pitchFamily="18" charset="0"/>
                <a:cs typeface="Times New Roman" panose="02020603050405020304" pitchFamily="18" charset="0"/>
              </a:rPr>
              <a:t>do</a:t>
            </a:r>
            <a:r>
              <a:rPr lang="en-AU" dirty="0">
                <a:solidFill>
                  <a:prstClr val="white"/>
                </a:solidFill>
                <a:latin typeface="Times New Roman" panose="02020603050405020304" pitchFamily="18" charset="0"/>
                <a:cs typeface="Times New Roman" panose="02020603050405020304" pitchFamily="18" charset="0"/>
              </a:rPr>
              <a:t> know.</a:t>
            </a:r>
          </a:p>
        </p:txBody>
      </p:sp>
      <p:sp>
        <p:nvSpPr>
          <p:cNvPr id="9" name="TextBox 8">
            <a:extLst>
              <a:ext uri="{FF2B5EF4-FFF2-40B4-BE49-F238E27FC236}">
                <a16:creationId xmlns:a16="http://schemas.microsoft.com/office/drawing/2014/main" id="{4DD7F426-2D9B-3B71-592C-CF19C083C71A}"/>
              </a:ext>
            </a:extLst>
          </p:cNvPr>
          <p:cNvSpPr txBox="1"/>
          <p:nvPr/>
        </p:nvSpPr>
        <p:spPr>
          <a:xfrm>
            <a:off x="-1" y="380877"/>
            <a:ext cx="9143999" cy="400110"/>
          </a:xfrm>
          <a:prstGeom prst="rect">
            <a:avLst/>
          </a:prstGeom>
          <a:noFill/>
        </p:spPr>
        <p:txBody>
          <a:bodyPr wrap="square" rtlCol="0">
            <a:spAutoFit/>
          </a:bodyPr>
          <a:lstStyle/>
          <a:p>
            <a:pPr lvl="0" algn="ctr">
              <a:defRPr/>
            </a:pPr>
            <a:r>
              <a:rPr kumimoji="0" lang="en-AU" sz="200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If it doesn’t involve</a:t>
            </a:r>
            <a:r>
              <a:rPr kumimoji="0" lang="en-AU" sz="2000" u="none" strike="noStrike" kern="1200" cap="none" spc="0" normalizeH="0" noProof="0" dirty="0">
                <a:ln>
                  <a:noFill/>
                </a:ln>
                <a:solidFill>
                  <a:schemeClr val="bg1"/>
                </a:solidFill>
                <a:effectLst/>
                <a:uLnTx/>
                <a:uFillTx/>
                <a:latin typeface="Times New Roman" panose="02020603050405020304" pitchFamily="18" charset="0"/>
                <a:cs typeface="Times New Roman" panose="02020603050405020304" pitchFamily="18" charset="0"/>
              </a:rPr>
              <a:t> the lifelong commitment of faith, there is no spiritual benefit</a:t>
            </a:r>
            <a:endParaRPr kumimoji="0" lang="en-AU" sz="2000"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2" name="TextBox 1">
            <a:extLst>
              <a:ext uri="{FF2B5EF4-FFF2-40B4-BE49-F238E27FC236}">
                <a16:creationId xmlns:a16="http://schemas.microsoft.com/office/drawing/2014/main" id="{411F11E3-C40D-DDB9-357D-7A448CC216FC}"/>
              </a:ext>
            </a:extLst>
          </p:cNvPr>
          <p:cNvSpPr txBox="1"/>
          <p:nvPr/>
        </p:nvSpPr>
        <p:spPr>
          <a:xfrm>
            <a:off x="24220" y="2092526"/>
            <a:ext cx="174402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2.  Invitation:</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3" name="TextBox 2">
            <a:extLst>
              <a:ext uri="{FF2B5EF4-FFF2-40B4-BE49-F238E27FC236}">
                <a16:creationId xmlns:a16="http://schemas.microsoft.com/office/drawing/2014/main" id="{DCD9F16A-8DE6-DEE2-1B74-BBA980E42BB9}"/>
              </a:ext>
            </a:extLst>
          </p:cNvPr>
          <p:cNvSpPr txBox="1"/>
          <p:nvPr/>
        </p:nvSpPr>
        <p:spPr>
          <a:xfrm>
            <a:off x="1450193" y="2134915"/>
            <a:ext cx="7693807"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Come and see.   (Coming to see Jesus)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Not “come and try”, but come and see.</a:t>
            </a:r>
          </a:p>
        </p:txBody>
      </p:sp>
      <p:sp>
        <p:nvSpPr>
          <p:cNvPr id="4" name="TextBox 3">
            <a:extLst>
              <a:ext uri="{FF2B5EF4-FFF2-40B4-BE49-F238E27FC236}">
                <a16:creationId xmlns:a16="http://schemas.microsoft.com/office/drawing/2014/main" id="{4FA8BA6F-F30D-DF1A-3CA3-F280A058A41B}"/>
              </a:ext>
            </a:extLst>
          </p:cNvPr>
          <p:cNvSpPr txBox="1"/>
          <p:nvPr/>
        </p:nvSpPr>
        <p:spPr>
          <a:xfrm>
            <a:off x="24218" y="1686044"/>
            <a:ext cx="9144001" cy="369332"/>
          </a:xfrm>
          <a:prstGeom prst="rect">
            <a:avLst/>
          </a:prstGeom>
          <a:noFill/>
        </p:spPr>
        <p:txBody>
          <a:bodyPr wrap="square" rtlCol="0">
            <a:spAutoFit/>
          </a:bodyPr>
          <a:lstStyle/>
          <a:p>
            <a:pPr lvl="0" algn="ctr">
              <a:defRPr/>
            </a:pPr>
            <a:r>
              <a:rPr kumimoji="0" lang="en-AU" u="none" strike="noStrike" kern="1200" cap="none" spc="0" normalizeH="0" baseline="0" noProof="0" dirty="0">
                <a:ln>
                  <a:noFill/>
                </a:ln>
                <a:solidFill>
                  <a:srgbClr val="FFFFBD"/>
                </a:solidFill>
                <a:effectLst/>
                <a:uLnTx/>
                <a:uFillTx/>
                <a:latin typeface="Times New Roman" panose="02020603050405020304" pitchFamily="18" charset="0"/>
                <a:cs typeface="Times New Roman" panose="02020603050405020304" pitchFamily="18" charset="0"/>
              </a:rPr>
              <a:t>Response:  Moved by the witness to put themselves in the vicinity of Jesus</a:t>
            </a:r>
            <a:endParaRPr kumimoji="0" lang="en-AU" u="none" strike="noStrike" kern="1200" cap="none" spc="0" normalizeH="0" baseline="0" noProof="0" dirty="0">
              <a:ln>
                <a:noFill/>
              </a:ln>
              <a:solidFill>
                <a:srgbClr val="FFFFBD"/>
              </a:solidFill>
              <a:effectLst/>
              <a:uLnTx/>
              <a:uFillTx/>
              <a:latin typeface="+mj-lt"/>
              <a:cs typeface="Times New Roman" panose="02020603050405020304" pitchFamily="18" charset="0"/>
            </a:endParaRPr>
          </a:p>
        </p:txBody>
      </p:sp>
      <p:sp>
        <p:nvSpPr>
          <p:cNvPr id="5" name="TextBox 4">
            <a:extLst>
              <a:ext uri="{FF2B5EF4-FFF2-40B4-BE49-F238E27FC236}">
                <a16:creationId xmlns:a16="http://schemas.microsoft.com/office/drawing/2014/main" id="{29C0B647-944F-33FF-B1EB-050EFCC8B0BE}"/>
              </a:ext>
            </a:extLst>
          </p:cNvPr>
          <p:cNvSpPr txBox="1"/>
          <p:nvPr/>
        </p:nvSpPr>
        <p:spPr>
          <a:xfrm>
            <a:off x="0" y="2803721"/>
            <a:ext cx="9144001" cy="369332"/>
          </a:xfrm>
          <a:prstGeom prst="rect">
            <a:avLst/>
          </a:prstGeom>
          <a:noFill/>
        </p:spPr>
        <p:txBody>
          <a:bodyPr wrap="square" rtlCol="0">
            <a:spAutoFit/>
          </a:bodyPr>
          <a:lstStyle/>
          <a:p>
            <a:pPr lvl="0" algn="ctr">
              <a:defRPr/>
            </a:pPr>
            <a:r>
              <a:rPr kumimoji="0" lang="en-AU" u="none" strike="noStrike" kern="1200" cap="none" spc="0" normalizeH="0" baseline="0" noProof="0" dirty="0">
                <a:ln>
                  <a:noFill/>
                </a:ln>
                <a:solidFill>
                  <a:srgbClr val="FFFFBD"/>
                </a:solidFill>
                <a:effectLst/>
                <a:uLnTx/>
                <a:uFillTx/>
                <a:latin typeface="Times New Roman" panose="02020603050405020304" pitchFamily="18" charset="0"/>
                <a:cs typeface="Times New Roman" panose="02020603050405020304" pitchFamily="18" charset="0"/>
              </a:rPr>
              <a:t>Not our role to convince people to believe in Jesus.  Simply witness &amp; invite.</a:t>
            </a:r>
            <a:endParaRPr kumimoji="0" lang="en-AU" u="none" strike="noStrike" kern="1200" cap="none" spc="0" normalizeH="0" baseline="0" noProof="0" dirty="0">
              <a:ln>
                <a:noFill/>
              </a:ln>
              <a:solidFill>
                <a:srgbClr val="FFFFBD"/>
              </a:solidFill>
              <a:effectLst/>
              <a:uLnTx/>
              <a:uFillTx/>
              <a:latin typeface="+mj-lt"/>
              <a:cs typeface="Times New Roman" panose="02020603050405020304" pitchFamily="18" charset="0"/>
            </a:endParaRPr>
          </a:p>
        </p:txBody>
      </p:sp>
      <p:sp>
        <p:nvSpPr>
          <p:cNvPr id="7" name="TextBox 6">
            <a:extLst>
              <a:ext uri="{FF2B5EF4-FFF2-40B4-BE49-F238E27FC236}">
                <a16:creationId xmlns:a16="http://schemas.microsoft.com/office/drawing/2014/main" id="{FDBADB79-D015-F77C-38DD-63559AFA2BC9}"/>
              </a:ext>
            </a:extLst>
          </p:cNvPr>
          <p:cNvSpPr txBox="1"/>
          <p:nvPr/>
        </p:nvSpPr>
        <p:spPr>
          <a:xfrm>
            <a:off x="-1" y="3288058"/>
            <a:ext cx="3191321"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3.  God Reveals Himself:</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8" name="TextBox 7">
            <a:extLst>
              <a:ext uri="{FF2B5EF4-FFF2-40B4-BE49-F238E27FC236}">
                <a16:creationId xmlns:a16="http://schemas.microsoft.com/office/drawing/2014/main" id="{9C19C347-1D4F-2CF2-F426-58D9F69B8AF4}"/>
              </a:ext>
            </a:extLst>
          </p:cNvPr>
          <p:cNvSpPr txBox="1"/>
          <p:nvPr/>
        </p:nvSpPr>
        <p:spPr>
          <a:xfrm>
            <a:off x="2513090" y="3310533"/>
            <a:ext cx="6636967"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God Supernaturally gives us enough evidence to believe.</a:t>
            </a:r>
          </a:p>
          <a:p>
            <a:pPr marL="180975"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It becomes our own fault if we do not believe.</a:t>
            </a:r>
          </a:p>
        </p:txBody>
      </p:sp>
      <p:sp>
        <p:nvSpPr>
          <p:cNvPr id="13" name="TextBox 12">
            <a:extLst>
              <a:ext uri="{FF2B5EF4-FFF2-40B4-BE49-F238E27FC236}">
                <a16:creationId xmlns:a16="http://schemas.microsoft.com/office/drawing/2014/main" id="{2315B805-3713-CC2C-A45B-BC58C7E9FCD1}"/>
              </a:ext>
            </a:extLst>
          </p:cNvPr>
          <p:cNvSpPr txBox="1"/>
          <p:nvPr/>
        </p:nvSpPr>
        <p:spPr>
          <a:xfrm>
            <a:off x="1047626" y="3921398"/>
            <a:ext cx="6140407" cy="584775"/>
          </a:xfrm>
          <a:prstGeom prst="rect">
            <a:avLst/>
          </a:prstGeom>
          <a:solidFill>
            <a:schemeClr val="bg1"/>
          </a:solidFill>
        </p:spPr>
        <p:txBody>
          <a:bodyPr wrap="square" rtlCol="0">
            <a:spAutoFit/>
          </a:bodyPr>
          <a:lstStyle/>
          <a:p>
            <a:r>
              <a:rPr lang="en-AU" sz="16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“Truly, truly, I say to you, you will see heaven opened, and the angels of God ascending and descending on the Son of Man.”</a:t>
            </a:r>
            <a:r>
              <a:rPr lang="en-AU" sz="1600" dirty="0">
                <a:effectLst/>
              </a:rPr>
              <a:t> </a:t>
            </a:r>
            <a:r>
              <a:rPr lang="en-AU" sz="1600" dirty="0"/>
              <a:t> </a:t>
            </a:r>
            <a:endParaRPr lang="en-AU" sz="1600" dirty="0">
              <a:latin typeface="Comic Sans MS" panose="030F0902030302020204" pitchFamily="66" charset="0"/>
            </a:endParaRPr>
          </a:p>
        </p:txBody>
      </p:sp>
      <p:sp>
        <p:nvSpPr>
          <p:cNvPr id="14" name="TextBox 13">
            <a:extLst>
              <a:ext uri="{FF2B5EF4-FFF2-40B4-BE49-F238E27FC236}">
                <a16:creationId xmlns:a16="http://schemas.microsoft.com/office/drawing/2014/main" id="{942D3BDE-2980-BA63-5F8C-4B1A787F9E4E}"/>
              </a:ext>
            </a:extLst>
          </p:cNvPr>
          <p:cNvSpPr txBox="1"/>
          <p:nvPr/>
        </p:nvSpPr>
        <p:spPr>
          <a:xfrm>
            <a:off x="18167" y="4632521"/>
            <a:ext cx="9144001" cy="646331"/>
          </a:xfrm>
          <a:prstGeom prst="rect">
            <a:avLst/>
          </a:prstGeom>
          <a:noFill/>
        </p:spPr>
        <p:txBody>
          <a:bodyPr wrap="square" rtlCol="0">
            <a:spAutoFit/>
          </a:bodyPr>
          <a:lstStyle/>
          <a:p>
            <a:pPr lvl="0" algn="ctr">
              <a:defRPr/>
            </a:pPr>
            <a:r>
              <a:rPr kumimoji="0" lang="en-AU" u="none" strike="noStrike" kern="1200" cap="none" spc="0" normalizeH="0" baseline="0" noProof="0" dirty="0">
                <a:ln>
                  <a:noFill/>
                </a:ln>
                <a:solidFill>
                  <a:srgbClr val="FFFFBD"/>
                </a:solidFill>
                <a:effectLst/>
                <a:uLnTx/>
                <a:uFillTx/>
                <a:latin typeface="Times New Roman" panose="02020603050405020304" pitchFamily="18" charset="0"/>
                <a:cs typeface="Times New Roman" panose="02020603050405020304" pitchFamily="18" charset="0"/>
              </a:rPr>
              <a:t>In Jesus Christ, God is present.</a:t>
            </a:r>
          </a:p>
          <a:p>
            <a:pPr lvl="0" algn="ctr">
              <a:defRPr/>
            </a:pPr>
            <a:r>
              <a:rPr lang="en-AU" dirty="0">
                <a:solidFill>
                  <a:srgbClr val="FFFFBD"/>
                </a:solidFill>
                <a:latin typeface="Times New Roman" panose="02020603050405020304" pitchFamily="18" charset="0"/>
                <a:cs typeface="Times New Roman" panose="02020603050405020304" pitchFamily="18" charset="0"/>
              </a:rPr>
              <a:t>Jesus is the Ladder and Gateway to Heaven</a:t>
            </a:r>
            <a:endParaRPr kumimoji="0" lang="en-AU" u="none" strike="noStrike" kern="1200" cap="none" spc="0" normalizeH="0" baseline="0" noProof="0" dirty="0">
              <a:ln>
                <a:noFill/>
              </a:ln>
              <a:solidFill>
                <a:srgbClr val="FFFFBD"/>
              </a:solidFill>
              <a:effectLst/>
              <a:uLnTx/>
              <a:uFillTx/>
              <a:latin typeface="+mj-lt"/>
              <a:cs typeface="Times New Roman" panose="02020603050405020304" pitchFamily="18" charset="0"/>
            </a:endParaRPr>
          </a:p>
        </p:txBody>
      </p:sp>
    </p:spTree>
    <p:extLst>
      <p:ext uri="{BB962C8B-B14F-4D97-AF65-F5344CB8AC3E}">
        <p14:creationId xmlns:p14="http://schemas.microsoft.com/office/powerpoint/2010/main" val="1664313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20786</TotalTime>
  <Words>1163</Words>
  <Application>Microsoft Macintosh PowerPoint</Application>
  <PresentationFormat>On-screen Show (16:10)</PresentationFormat>
  <Paragraphs>48</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336</cp:revision>
  <cp:lastPrinted>2026-01-10T06:08:39Z</cp:lastPrinted>
  <dcterms:created xsi:type="dcterms:W3CDTF">2024-07-12T04:24:48Z</dcterms:created>
  <dcterms:modified xsi:type="dcterms:W3CDTF">2026-01-22T05:46:51Z</dcterms:modified>
</cp:coreProperties>
</file>